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78" r:id="rId5"/>
    <p:sldId id="285" r:id="rId6"/>
    <p:sldId id="291" r:id="rId7"/>
    <p:sldId id="286" r:id="rId8"/>
    <p:sldId id="297" r:id="rId9"/>
    <p:sldId id="298" r:id="rId10"/>
    <p:sldId id="299" r:id="rId11"/>
    <p:sldId id="300" r:id="rId12"/>
    <p:sldId id="301" r:id="rId13"/>
    <p:sldId id="306" r:id="rId14"/>
    <p:sldId id="302" r:id="rId15"/>
    <p:sldId id="292" r:id="rId16"/>
    <p:sldId id="289" r:id="rId17"/>
    <p:sldId id="296" r:id="rId18"/>
    <p:sldId id="293" r:id="rId19"/>
    <p:sldId id="295" r:id="rId20"/>
    <p:sldId id="305" r:id="rId21"/>
    <p:sldId id="294" r:id="rId22"/>
    <p:sldId id="304" r:id="rId23"/>
    <p:sldId id="279" r:id="rId2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2798A7-B758-4314-BD1A-3634DFFB0C8F}" v="1" dt="2022-06-07T16:07:16.3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3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. Smith" userId="e168a96639a4093d" providerId="LiveId" clId="{902798A7-B758-4314-BD1A-3634DFFB0C8F}"/>
    <pc:docChg chg="custSel addSld modSld">
      <pc:chgData name="P. Smith" userId="e168a96639a4093d" providerId="LiveId" clId="{902798A7-B758-4314-BD1A-3634DFFB0C8F}" dt="2022-06-07T16:53:42.878" v="549" actId="115"/>
      <pc:docMkLst>
        <pc:docMk/>
      </pc:docMkLst>
      <pc:sldChg chg="modSp new mod">
        <pc:chgData name="P. Smith" userId="e168a96639a4093d" providerId="LiveId" clId="{902798A7-B758-4314-BD1A-3634DFFB0C8F}" dt="2022-06-07T16:53:42.878" v="549" actId="115"/>
        <pc:sldMkLst>
          <pc:docMk/>
          <pc:sldMk cId="445897143" sldId="306"/>
        </pc:sldMkLst>
        <pc:spChg chg="mod">
          <ac:chgData name="P. Smith" userId="e168a96639a4093d" providerId="LiveId" clId="{902798A7-B758-4314-BD1A-3634DFFB0C8F}" dt="2022-06-07T16:07:13.659" v="42" actId="20577"/>
          <ac:spMkLst>
            <pc:docMk/>
            <pc:sldMk cId="445897143" sldId="306"/>
            <ac:spMk id="2" creationId="{1CE6F353-A9AF-4B83-4DA3-771FA9F8B46C}"/>
          </ac:spMkLst>
        </pc:spChg>
        <pc:spChg chg="mod">
          <ac:chgData name="P. Smith" userId="e168a96639a4093d" providerId="LiveId" clId="{902798A7-B758-4314-BD1A-3634DFFB0C8F}" dt="2022-06-07T16:53:42.878" v="549" actId="115"/>
          <ac:spMkLst>
            <pc:docMk/>
            <pc:sldMk cId="445897143" sldId="306"/>
            <ac:spMk id="3" creationId="{0EB8675F-F7C5-92C6-FF07-60829E9A9C6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61137-B2F4-44A2-AEA9-B8D72975A05F}" type="datetime1">
              <a:rPr lang="de-DE" smtClean="0"/>
              <a:t>13.06.2022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E3065-8A24-47C9-A843-0DFEC08A77C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38765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46253B-BE88-45C5-9ABC-A8414C168BD1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456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de-DE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E5F5D0-505F-45DC-923F-470A7B23F9E4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A8EB76-E787-46B4-8A08-0D88B889D62A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C49F3D-D170-46DE-8164-962464AE6303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E81D76-6A73-4597-A757-CDD22BD63F58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F01852-AAD4-4016-9771-E9C2DBAB752D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7" name="Textplatzhalt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7202A9-CAB4-4752-B826-913412D8C147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Bild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Bild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el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1613A-CFCC-4D81-9F1D-A5B01801FD05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707110-020B-4FD7-B691-06DC8199E772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087C32-3CA0-42C6-9137-16FC2F38240A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473303-AC0A-4A1F-B5A5-4A317AC15FE5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Bild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E43A3B-A422-48E1-90EA-92770077AB2F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9DFCF0-AF07-43C7-859B-1D963863EC79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D593F0-100B-462D-A373-53A8FB9E213A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37A6E9-DBA9-4E9B-ACB8-2AABC50D05AC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d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FC269C-BC8C-494C-8E5C-4BE480D2F79B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986EB61F-88A6-4D9E-9F31-1603D1395FBB}" type="datetime1">
              <a:rPr lang="de-DE" noProof="0" smtClean="0"/>
              <a:t>13.06.2022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olut.com/was-ist-deep-learning/" TargetMode="External"/><Relationship Id="rId2" Type="http://schemas.openxmlformats.org/officeDocument/2006/relationships/hyperlink" Target="https://towardsdatascience.com/a-comprehensive-guide-to-convolutional-neural-networks-the-eli5-way-3bd2b1164a5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solut.com/was-ist-transfer-learnin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1" cy="6857990"/>
          </a:xfrm>
          <a:prstGeom prst="rect">
            <a:avLst/>
          </a:prstGeom>
        </p:spPr>
      </p:pic>
      <p:sp useBgFill="1">
        <p:nvSpPr>
          <p:cNvPr id="103" name="Freihand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 rtlCol="0">
            <a:normAutofit fontScale="90000"/>
          </a:bodyPr>
          <a:lstStyle/>
          <a:p>
            <a:pPr algn="l"/>
            <a:r>
              <a:rPr lang="de-DE" sz="4000" dirty="0"/>
              <a:t>Deep Learning &amp; Transfer Learning im Bereich der Image Recognition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r>
              <a:rPr lang="de-DE" sz="2300" dirty="0"/>
              <a:t>Anwendung am Beispiel der Straßenschilderkennung 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439261E-2B44-E691-E4F5-413D4F7D0711}"/>
              </a:ext>
            </a:extLst>
          </p:cNvPr>
          <p:cNvSpPr/>
          <p:nvPr/>
        </p:nvSpPr>
        <p:spPr>
          <a:xfrm>
            <a:off x="7097307" y="5562447"/>
            <a:ext cx="4100417" cy="8849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Pascal Schmidt </a:t>
            </a:r>
          </a:p>
          <a:p>
            <a:pPr algn="ctr"/>
            <a:r>
              <a:rPr lang="de-DE" dirty="0"/>
              <a:t>Philipp Becht </a:t>
            </a:r>
          </a:p>
          <a:p>
            <a:pPr algn="ctr"/>
            <a:r>
              <a:rPr lang="de-DE" dirty="0"/>
              <a:t>Simon Wrigg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E6F353-A9AF-4B83-4DA3-771FA9F8B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Erläuterungen </a:t>
            </a:r>
            <a:r>
              <a:rPr lang="en-GB" dirty="0" err="1"/>
              <a:t>zu</a:t>
            </a:r>
            <a:r>
              <a:rPr lang="en-GB" dirty="0"/>
              <a:t> den CNN </a:t>
            </a:r>
            <a:r>
              <a:rPr lang="en-GB" dirty="0" err="1"/>
              <a:t>Fachbegriffen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B8675F-F7C5-92C6-FF07-60829E9A9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76450"/>
            <a:ext cx="11156285" cy="3714749"/>
          </a:xfrm>
        </p:spPr>
        <p:txBody>
          <a:bodyPr>
            <a:normAutofit lnSpcReduction="10000"/>
          </a:bodyPr>
          <a:lstStyle/>
          <a:p>
            <a:r>
              <a:rPr lang="en-GB" b="1" u="sng" dirty="0"/>
              <a:t>Convolution:</a:t>
            </a:r>
            <a:r>
              <a:rPr lang="en-GB" b="1" dirty="0"/>
              <a:t> </a:t>
            </a:r>
            <a:r>
              <a:rPr lang="en-GB" dirty="0" err="1"/>
              <a:t>Faltungsoperation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neuronalen</a:t>
            </a:r>
            <a:r>
              <a:rPr lang="en-GB" dirty="0"/>
              <a:t> </a:t>
            </a:r>
            <a:r>
              <a:rPr lang="en-GB" dirty="0" err="1"/>
              <a:t>Netz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Erlernen</a:t>
            </a:r>
            <a:r>
              <a:rPr lang="en-GB" dirty="0"/>
              <a:t> von Features</a:t>
            </a:r>
          </a:p>
          <a:p>
            <a:r>
              <a:rPr lang="en-GB" b="1" u="sng" dirty="0" err="1"/>
              <a:t>Relu</a:t>
            </a:r>
            <a:r>
              <a:rPr lang="en-GB" b="1" u="sng" dirty="0"/>
              <a:t>:</a:t>
            </a:r>
            <a:r>
              <a:rPr lang="en-GB" b="1" dirty="0"/>
              <a:t> </a:t>
            </a:r>
            <a:r>
              <a:rPr lang="de-DE" dirty="0" err="1"/>
              <a:t>Rectified</a:t>
            </a:r>
            <a:r>
              <a:rPr lang="de-DE" dirty="0"/>
              <a:t> Linear Unit (</a:t>
            </a:r>
            <a:r>
              <a:rPr lang="en-GB" dirty="0" err="1"/>
              <a:t>Aktivierungsfunktion</a:t>
            </a:r>
            <a:r>
              <a:rPr lang="en-GB" dirty="0"/>
              <a:t> / </a:t>
            </a:r>
            <a:r>
              <a:rPr lang="en-GB" dirty="0" err="1"/>
              <a:t>Übertragungsfunktion</a:t>
            </a:r>
            <a:r>
              <a:rPr lang="en-GB" dirty="0"/>
              <a:t>)</a:t>
            </a:r>
          </a:p>
          <a:p>
            <a:r>
              <a:rPr lang="en-GB" b="1" u="sng" dirty="0"/>
              <a:t>Pooling:</a:t>
            </a:r>
            <a:r>
              <a:rPr lang="en-GB" b="1" dirty="0"/>
              <a:t> </a:t>
            </a:r>
            <a:r>
              <a:rPr lang="de-DE" b="1" dirty="0"/>
              <a:t>V</a:t>
            </a:r>
            <a:r>
              <a:rPr lang="de-DE" dirty="0"/>
              <a:t>erdichtet und reduziert die Auflösung der erkannten Features. Bekannte Methoden sind das Max-Pooling (maximaler Wert) und das Average Pooling (Mittelwert)</a:t>
            </a:r>
            <a:endParaRPr lang="en-GB" dirty="0"/>
          </a:p>
          <a:p>
            <a:r>
              <a:rPr lang="en-GB" b="1" u="sng" dirty="0"/>
              <a:t>Fully Connected Layer:</a:t>
            </a:r>
            <a:r>
              <a:rPr lang="en-GB" b="1" dirty="0"/>
              <a:t> </a:t>
            </a:r>
            <a:r>
              <a:rPr lang="de-DE" dirty="0"/>
              <a:t>Neuronale Netzstruktur, bei der alle Neuronen mit allen Inputs und allen Outputs verbunden sind</a:t>
            </a:r>
            <a:endParaRPr lang="en-GB" dirty="0"/>
          </a:p>
          <a:p>
            <a:r>
              <a:rPr lang="en-GB" b="1" u="sng" dirty="0" err="1"/>
              <a:t>Softmax</a:t>
            </a:r>
            <a:r>
              <a:rPr lang="en-GB" b="1" u="sng" dirty="0"/>
              <a:t>:</a:t>
            </a:r>
            <a:r>
              <a:rPr lang="en-GB" b="1" dirty="0"/>
              <a:t> </a:t>
            </a:r>
            <a:r>
              <a:rPr lang="en-GB" dirty="0" err="1"/>
              <a:t>Normalisierte</a:t>
            </a:r>
            <a:r>
              <a:rPr lang="en-GB" dirty="0"/>
              <a:t> </a:t>
            </a:r>
            <a:r>
              <a:rPr lang="en-GB" dirty="0" err="1"/>
              <a:t>Exponentialfunktion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Transformation der </a:t>
            </a:r>
            <a:r>
              <a:rPr lang="en-GB" dirty="0" err="1"/>
              <a:t>Werte</a:t>
            </a:r>
            <a:r>
              <a:rPr lang="en-GB" dirty="0"/>
              <a:t> in die </a:t>
            </a:r>
            <a:r>
              <a:rPr lang="en-GB" dirty="0" err="1"/>
              <a:t>Vorhersageklassen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722D0-ED64-2F0D-1E45-D39898659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589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C7295B-A06D-59B8-861E-2F3C32AAE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Anwendung eines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(CNN)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513A8D7-D40D-F390-59E5-8EB0F895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75" y="2330255"/>
            <a:ext cx="5731270" cy="328209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C69272F-504E-6724-50FE-F7E71ACAC07F}"/>
              </a:ext>
            </a:extLst>
          </p:cNvPr>
          <p:cNvSpPr/>
          <p:nvPr/>
        </p:nvSpPr>
        <p:spPr>
          <a:xfrm>
            <a:off x="6822828" y="2330255"/>
            <a:ext cx="4853355" cy="3282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u="sng" dirty="0"/>
              <a:t>Convolutions: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err="1"/>
              <a:t>Neuronen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in </a:t>
            </a:r>
            <a:r>
              <a:rPr lang="en-GB" dirty="0" err="1"/>
              <a:t>Faltungsoperatoren</a:t>
            </a:r>
            <a:r>
              <a:rPr lang="en-GB" dirty="0"/>
              <a:t> </a:t>
            </a:r>
            <a:r>
              <a:rPr lang="en-GB" dirty="0" err="1"/>
              <a:t>erlernt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err="1"/>
              <a:t>Faltungen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Matrixmultiplikationen</a:t>
            </a:r>
            <a:r>
              <a:rPr lang="en-GB" dirty="0"/>
              <a:t> </a:t>
            </a:r>
            <a:r>
              <a:rPr lang="en-GB" dirty="0" err="1"/>
              <a:t>umgesetzt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err="1"/>
              <a:t>Faltungsergebnisse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in </a:t>
            </a:r>
            <a:r>
              <a:rPr lang="en-GB" dirty="0" err="1"/>
              <a:t>einer</a:t>
            </a:r>
            <a:r>
              <a:rPr lang="en-GB" dirty="0"/>
              <a:t> Feature Map </a:t>
            </a:r>
            <a:r>
              <a:rPr lang="en-GB" dirty="0" err="1"/>
              <a:t>abgebildet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Feature Maps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dann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Pooling </a:t>
            </a:r>
            <a:r>
              <a:rPr lang="en-GB" dirty="0" err="1"/>
              <a:t>downgesampled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F500B11-DFA2-E8D1-84C8-FEAB14D52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23955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FD4F51-62C8-5688-CF0C-835B21E9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in Transfer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1AC412-21D2-634C-85B0-AD6206180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Anwendung des erlernten Wissens (Task A) auf ein verwandtes Problem (Task B)</a:t>
            </a:r>
          </a:p>
          <a:p>
            <a:r>
              <a:rPr lang="de-DE" dirty="0"/>
              <a:t>Verbessert die Performance und Effizienz eines neuronalen Netzes</a:t>
            </a:r>
          </a:p>
          <a:p>
            <a:endParaRPr lang="de-DE" dirty="0"/>
          </a:p>
          <a:p>
            <a:r>
              <a:rPr lang="de-DE" dirty="0"/>
              <a:t>Wann eignet sich Transfer Learning?</a:t>
            </a:r>
          </a:p>
          <a:p>
            <a:pPr lvl="1"/>
            <a:r>
              <a:rPr lang="de-DE" dirty="0"/>
              <a:t>Wenn Task A und Task B den gleichen Input haben (z.B. Bilder, Text, Audio)</a:t>
            </a:r>
          </a:p>
          <a:p>
            <a:pPr lvl="1"/>
            <a:r>
              <a:rPr lang="de-DE" dirty="0"/>
              <a:t>Wenn man mehr Daten für Task A als für  Task B hat</a:t>
            </a:r>
          </a:p>
          <a:p>
            <a:pPr lvl="1"/>
            <a:r>
              <a:rPr lang="de-DE" dirty="0"/>
              <a:t>Wenn Low-Level Features aus Task A auch in Task B verwendet werden können</a:t>
            </a:r>
          </a:p>
          <a:p>
            <a:endParaRPr lang="de-DE" dirty="0"/>
          </a:p>
          <a:p>
            <a:pPr marL="3690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F963AF-B0EB-B54A-A440-8643649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42079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11E12-9579-536C-3E1C-7A4B879A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 von Transfer Learning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9EE9BB6-95EA-D25C-B41B-361230BC75F4}"/>
              </a:ext>
            </a:extLst>
          </p:cNvPr>
          <p:cNvSpPr/>
          <p:nvPr/>
        </p:nvSpPr>
        <p:spPr>
          <a:xfrm>
            <a:off x="2390775" y="1666891"/>
            <a:ext cx="542925" cy="2771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E5B8378-B36F-43D7-14DA-003CF1D8CE6C}"/>
              </a:ext>
            </a:extLst>
          </p:cNvPr>
          <p:cNvSpPr/>
          <p:nvPr/>
        </p:nvSpPr>
        <p:spPr>
          <a:xfrm>
            <a:off x="2466975" y="179071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8474ED69-AF43-F097-D10A-B220BAC958FB}"/>
              </a:ext>
            </a:extLst>
          </p:cNvPr>
          <p:cNvSpPr/>
          <p:nvPr/>
        </p:nvSpPr>
        <p:spPr>
          <a:xfrm>
            <a:off x="2466975" y="2305066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F18AB69-6E9B-6140-B020-5513CE03ADA2}"/>
              </a:ext>
            </a:extLst>
          </p:cNvPr>
          <p:cNvSpPr/>
          <p:nvPr/>
        </p:nvSpPr>
        <p:spPr>
          <a:xfrm>
            <a:off x="2466975" y="2819417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D7401A6-E27D-B55C-D31A-0302561CAD00}"/>
              </a:ext>
            </a:extLst>
          </p:cNvPr>
          <p:cNvSpPr/>
          <p:nvPr/>
        </p:nvSpPr>
        <p:spPr>
          <a:xfrm>
            <a:off x="2466975" y="3333768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E42C152-A1FA-0CCF-5445-7DB1E71B4701}"/>
              </a:ext>
            </a:extLst>
          </p:cNvPr>
          <p:cNvSpPr/>
          <p:nvPr/>
        </p:nvSpPr>
        <p:spPr>
          <a:xfrm>
            <a:off x="2466975" y="384811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7A60AA5-9422-31EF-E59F-B97DFFA61B3A}"/>
              </a:ext>
            </a:extLst>
          </p:cNvPr>
          <p:cNvSpPr/>
          <p:nvPr/>
        </p:nvSpPr>
        <p:spPr>
          <a:xfrm>
            <a:off x="3629025" y="1676418"/>
            <a:ext cx="542925" cy="2771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1C051ED-745B-A235-1F3C-0F1D53BC6254}"/>
              </a:ext>
            </a:extLst>
          </p:cNvPr>
          <p:cNvSpPr/>
          <p:nvPr/>
        </p:nvSpPr>
        <p:spPr>
          <a:xfrm>
            <a:off x="3705225" y="180024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2F9C232-3AF6-D8A8-45D9-9E065D916925}"/>
              </a:ext>
            </a:extLst>
          </p:cNvPr>
          <p:cNvSpPr/>
          <p:nvPr/>
        </p:nvSpPr>
        <p:spPr>
          <a:xfrm>
            <a:off x="3705225" y="2314593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4AAA868-41B2-EA5E-B84D-89988F9FAF52}"/>
              </a:ext>
            </a:extLst>
          </p:cNvPr>
          <p:cNvSpPr/>
          <p:nvPr/>
        </p:nvSpPr>
        <p:spPr>
          <a:xfrm>
            <a:off x="3705225" y="2828944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F35D7EB3-572E-1CC2-0859-BA856EC11E93}"/>
              </a:ext>
            </a:extLst>
          </p:cNvPr>
          <p:cNvSpPr/>
          <p:nvPr/>
        </p:nvSpPr>
        <p:spPr>
          <a:xfrm>
            <a:off x="3705225" y="334329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28BB520-B6CB-7E62-CB25-C8E5870A22A0}"/>
              </a:ext>
            </a:extLst>
          </p:cNvPr>
          <p:cNvSpPr/>
          <p:nvPr/>
        </p:nvSpPr>
        <p:spPr>
          <a:xfrm>
            <a:off x="3705225" y="3857646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9BB9092-DAF5-F41B-5470-CDBFECBA68FA}"/>
              </a:ext>
            </a:extLst>
          </p:cNvPr>
          <p:cNvSpPr/>
          <p:nvPr/>
        </p:nvSpPr>
        <p:spPr>
          <a:xfrm>
            <a:off x="4867275" y="1685945"/>
            <a:ext cx="542925" cy="2771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7A48334-674D-AAF3-CD9B-5E2FF1B22825}"/>
              </a:ext>
            </a:extLst>
          </p:cNvPr>
          <p:cNvSpPr/>
          <p:nvPr/>
        </p:nvSpPr>
        <p:spPr>
          <a:xfrm>
            <a:off x="4943475" y="180976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3616084-9293-3B80-1EDE-10407750A0F8}"/>
              </a:ext>
            </a:extLst>
          </p:cNvPr>
          <p:cNvSpPr/>
          <p:nvPr/>
        </p:nvSpPr>
        <p:spPr>
          <a:xfrm>
            <a:off x="4943475" y="2324120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6CDE7870-6FDD-CA05-2518-05D5F8A04674}"/>
              </a:ext>
            </a:extLst>
          </p:cNvPr>
          <p:cNvSpPr/>
          <p:nvPr/>
        </p:nvSpPr>
        <p:spPr>
          <a:xfrm>
            <a:off x="4943475" y="2838471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C8D87B6-054D-DE81-818B-FD75AABBFCF1}"/>
              </a:ext>
            </a:extLst>
          </p:cNvPr>
          <p:cNvSpPr/>
          <p:nvPr/>
        </p:nvSpPr>
        <p:spPr>
          <a:xfrm>
            <a:off x="4943475" y="335282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69B1A221-A22B-A116-B9A6-E797700F46FE}"/>
              </a:ext>
            </a:extLst>
          </p:cNvPr>
          <p:cNvSpPr/>
          <p:nvPr/>
        </p:nvSpPr>
        <p:spPr>
          <a:xfrm>
            <a:off x="4943475" y="3867173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E4FBE65-16AD-6848-F29F-64C7B4281C2D}"/>
              </a:ext>
            </a:extLst>
          </p:cNvPr>
          <p:cNvSpPr/>
          <p:nvPr/>
        </p:nvSpPr>
        <p:spPr>
          <a:xfrm>
            <a:off x="6105525" y="1695472"/>
            <a:ext cx="542925" cy="2771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D20CAD74-EC4D-A5F1-2FFD-FE8C584C9EBE}"/>
              </a:ext>
            </a:extLst>
          </p:cNvPr>
          <p:cNvSpPr/>
          <p:nvPr/>
        </p:nvSpPr>
        <p:spPr>
          <a:xfrm>
            <a:off x="6181725" y="1819296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7CD34D90-1078-3CF7-3B70-F34D45FE112C}"/>
              </a:ext>
            </a:extLst>
          </p:cNvPr>
          <p:cNvSpPr/>
          <p:nvPr/>
        </p:nvSpPr>
        <p:spPr>
          <a:xfrm>
            <a:off x="6181725" y="2333647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D0CE0FED-4A30-8094-DCB5-841F27A05C7C}"/>
              </a:ext>
            </a:extLst>
          </p:cNvPr>
          <p:cNvSpPr/>
          <p:nvPr/>
        </p:nvSpPr>
        <p:spPr>
          <a:xfrm>
            <a:off x="6181725" y="2847998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A3814548-CFE4-99FC-D05E-64EAA3DFA119}"/>
              </a:ext>
            </a:extLst>
          </p:cNvPr>
          <p:cNvSpPr/>
          <p:nvPr/>
        </p:nvSpPr>
        <p:spPr>
          <a:xfrm>
            <a:off x="6181725" y="336234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2D1BD74D-F792-7EEE-1002-666FDE4A2783}"/>
              </a:ext>
            </a:extLst>
          </p:cNvPr>
          <p:cNvSpPr/>
          <p:nvPr/>
        </p:nvSpPr>
        <p:spPr>
          <a:xfrm>
            <a:off x="6181725" y="3876700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3A7330A-DAFE-34F8-36F1-65220829AE54}"/>
              </a:ext>
            </a:extLst>
          </p:cNvPr>
          <p:cNvSpPr/>
          <p:nvPr/>
        </p:nvSpPr>
        <p:spPr>
          <a:xfrm>
            <a:off x="1152525" y="2324120"/>
            <a:ext cx="542925" cy="1619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46052382-DA78-FD7D-E259-A679E996062C}"/>
              </a:ext>
            </a:extLst>
          </p:cNvPr>
          <p:cNvSpPr/>
          <p:nvPr/>
        </p:nvSpPr>
        <p:spPr>
          <a:xfrm>
            <a:off x="1228724" y="240031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1F1C515-3FD2-7F2B-2E22-219C36CC3B12}"/>
              </a:ext>
            </a:extLst>
          </p:cNvPr>
          <p:cNvSpPr/>
          <p:nvPr/>
        </p:nvSpPr>
        <p:spPr>
          <a:xfrm>
            <a:off x="1219718" y="290512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BEDAECAC-ED30-1BBF-F8DF-C3C5A8723A1E}"/>
              </a:ext>
            </a:extLst>
          </p:cNvPr>
          <p:cNvSpPr/>
          <p:nvPr/>
        </p:nvSpPr>
        <p:spPr>
          <a:xfrm>
            <a:off x="1210712" y="3409946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54B2B0F-E6CF-A0B4-BCE0-6A834253E25C}"/>
              </a:ext>
            </a:extLst>
          </p:cNvPr>
          <p:cNvSpPr/>
          <p:nvPr/>
        </p:nvSpPr>
        <p:spPr>
          <a:xfrm>
            <a:off x="7367328" y="2333659"/>
            <a:ext cx="542925" cy="1619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AD85CCA-ACD4-531B-317C-67F9550EE2B1}"/>
              </a:ext>
            </a:extLst>
          </p:cNvPr>
          <p:cNvSpPr/>
          <p:nvPr/>
        </p:nvSpPr>
        <p:spPr>
          <a:xfrm>
            <a:off x="7443527" y="2409851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C60B1025-34D2-4B9F-3901-9152B5FE2DB1}"/>
              </a:ext>
            </a:extLst>
          </p:cNvPr>
          <p:cNvSpPr/>
          <p:nvPr/>
        </p:nvSpPr>
        <p:spPr>
          <a:xfrm>
            <a:off x="7434521" y="2914668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5087393E-4BB9-B4CE-9AAA-1074797503DC}"/>
              </a:ext>
            </a:extLst>
          </p:cNvPr>
          <p:cNvSpPr/>
          <p:nvPr/>
        </p:nvSpPr>
        <p:spPr>
          <a:xfrm>
            <a:off x="7425515" y="341948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5EB9C7A-450E-8B3E-AFA1-3808BE151C19}"/>
              </a:ext>
            </a:extLst>
          </p:cNvPr>
          <p:cNvSpPr/>
          <p:nvPr/>
        </p:nvSpPr>
        <p:spPr>
          <a:xfrm>
            <a:off x="8571981" y="2352713"/>
            <a:ext cx="542925" cy="1619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75292965-7A3D-B196-F903-7068A3C537EA}"/>
              </a:ext>
            </a:extLst>
          </p:cNvPr>
          <p:cNvSpPr/>
          <p:nvPr/>
        </p:nvSpPr>
        <p:spPr>
          <a:xfrm>
            <a:off x="8648180" y="242890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B28E9B3-8E1D-DD3B-ED11-4B5FC3F7DC08}"/>
              </a:ext>
            </a:extLst>
          </p:cNvPr>
          <p:cNvSpPr/>
          <p:nvPr/>
        </p:nvSpPr>
        <p:spPr>
          <a:xfrm>
            <a:off x="8639174" y="293372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264926AA-BC58-DB03-0CEF-B7DF06215941}"/>
              </a:ext>
            </a:extLst>
          </p:cNvPr>
          <p:cNvSpPr/>
          <p:nvPr/>
        </p:nvSpPr>
        <p:spPr>
          <a:xfrm>
            <a:off x="8630168" y="343853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4F77DD3-F9B3-D231-2B02-644CC9538A47}"/>
              </a:ext>
            </a:extLst>
          </p:cNvPr>
          <p:cNvSpPr txBox="1"/>
          <p:nvPr/>
        </p:nvSpPr>
        <p:spPr>
          <a:xfrm>
            <a:off x="228600" y="2924182"/>
            <a:ext cx="542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X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95FCBA97-40F9-A152-9658-9C365E0E72D0}"/>
              </a:ext>
            </a:extLst>
          </p:cNvPr>
          <p:cNvCxnSpPr/>
          <p:nvPr/>
        </p:nvCxnSpPr>
        <p:spPr>
          <a:xfrm>
            <a:off x="608995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19F7A007-F25F-BA96-125A-7ECAC4AC5D3D}"/>
              </a:ext>
            </a:extLst>
          </p:cNvPr>
          <p:cNvCxnSpPr/>
          <p:nvPr/>
        </p:nvCxnSpPr>
        <p:spPr>
          <a:xfrm>
            <a:off x="1818670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2842F00-9595-EE4C-FFCD-B63F4B2084EA}"/>
              </a:ext>
            </a:extLst>
          </p:cNvPr>
          <p:cNvCxnSpPr/>
          <p:nvPr/>
        </p:nvCxnSpPr>
        <p:spPr>
          <a:xfrm>
            <a:off x="3028345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0A9E5335-48F7-2E02-20D3-69D07CAC50C5}"/>
              </a:ext>
            </a:extLst>
          </p:cNvPr>
          <p:cNvCxnSpPr/>
          <p:nvPr/>
        </p:nvCxnSpPr>
        <p:spPr>
          <a:xfrm>
            <a:off x="4238020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1EC562C5-FD81-2780-3D2F-6F14E56268B0}"/>
              </a:ext>
            </a:extLst>
          </p:cNvPr>
          <p:cNvCxnSpPr/>
          <p:nvPr/>
        </p:nvCxnSpPr>
        <p:spPr>
          <a:xfrm>
            <a:off x="5514370" y="3152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81965B10-FB56-6500-1881-13F95CD5F7FD}"/>
              </a:ext>
            </a:extLst>
          </p:cNvPr>
          <p:cNvCxnSpPr/>
          <p:nvPr/>
        </p:nvCxnSpPr>
        <p:spPr>
          <a:xfrm>
            <a:off x="6771670" y="3152809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C0AB647E-68EC-77A9-E65B-05567CF3B9C9}"/>
              </a:ext>
            </a:extLst>
          </p:cNvPr>
          <p:cNvCxnSpPr/>
          <p:nvPr/>
        </p:nvCxnSpPr>
        <p:spPr>
          <a:xfrm>
            <a:off x="8000395" y="3162348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6B9CB67A-6F03-6261-43D8-1633D70757C1}"/>
              </a:ext>
            </a:extLst>
          </p:cNvPr>
          <p:cNvCxnSpPr/>
          <p:nvPr/>
        </p:nvCxnSpPr>
        <p:spPr>
          <a:xfrm>
            <a:off x="9200545" y="3162365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D34E78A5-95EB-683D-31C8-9E323643BF41}"/>
              </a:ext>
            </a:extLst>
          </p:cNvPr>
          <p:cNvSpPr txBox="1"/>
          <p:nvPr/>
        </p:nvSpPr>
        <p:spPr>
          <a:xfrm>
            <a:off x="10933576" y="2895606"/>
            <a:ext cx="542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y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5DBDD3D2-87A4-01B0-31F1-8241A2A86F8A}"/>
              </a:ext>
            </a:extLst>
          </p:cNvPr>
          <p:cNvSpPr/>
          <p:nvPr/>
        </p:nvSpPr>
        <p:spPr>
          <a:xfrm>
            <a:off x="9700432" y="2871803"/>
            <a:ext cx="542925" cy="581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359F8CAD-7348-604E-14AA-A9C34F530B7A}"/>
              </a:ext>
            </a:extLst>
          </p:cNvPr>
          <p:cNvSpPr/>
          <p:nvPr/>
        </p:nvSpPr>
        <p:spPr>
          <a:xfrm>
            <a:off x="9776633" y="2943233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6677BCD5-BCAB-A6F2-6012-86B921E5E0A7}"/>
              </a:ext>
            </a:extLst>
          </p:cNvPr>
          <p:cNvCxnSpPr/>
          <p:nvPr/>
        </p:nvCxnSpPr>
        <p:spPr>
          <a:xfrm>
            <a:off x="10372120" y="318579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Verbotsymbol 60">
            <a:extLst>
              <a:ext uri="{FF2B5EF4-FFF2-40B4-BE49-F238E27FC236}">
                <a16:creationId xmlns:a16="http://schemas.microsoft.com/office/drawing/2014/main" id="{233A1537-F78D-3018-BBFA-4C7739BBACF4}"/>
              </a:ext>
            </a:extLst>
          </p:cNvPr>
          <p:cNvSpPr/>
          <p:nvPr/>
        </p:nvSpPr>
        <p:spPr>
          <a:xfrm>
            <a:off x="8533277" y="2202707"/>
            <a:ext cx="1922147" cy="1919251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8854B507-7D9C-EC18-F64B-88B53DEFC54C}"/>
              </a:ext>
            </a:extLst>
          </p:cNvPr>
          <p:cNvCxnSpPr/>
          <p:nvPr/>
        </p:nvCxnSpPr>
        <p:spPr>
          <a:xfrm>
            <a:off x="8228995" y="3409946"/>
            <a:ext cx="0" cy="18764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2272191D-2DFB-B381-CB85-8FB3003CD4CB}"/>
              </a:ext>
            </a:extLst>
          </p:cNvPr>
          <p:cNvCxnSpPr/>
          <p:nvPr/>
        </p:nvCxnSpPr>
        <p:spPr>
          <a:xfrm>
            <a:off x="8228995" y="5286375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>
            <a:extLst>
              <a:ext uri="{FF2B5EF4-FFF2-40B4-BE49-F238E27FC236}">
                <a16:creationId xmlns:a16="http://schemas.microsoft.com/office/drawing/2014/main" id="{0A1AA7CC-C2F9-5C6A-70BE-AEE9A7C45A93}"/>
              </a:ext>
            </a:extLst>
          </p:cNvPr>
          <p:cNvSpPr/>
          <p:nvPr/>
        </p:nvSpPr>
        <p:spPr>
          <a:xfrm>
            <a:off x="8749230" y="4524413"/>
            <a:ext cx="542925" cy="1619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C2C4E3DE-259F-D8FD-2527-7F13CD3E5DC3}"/>
              </a:ext>
            </a:extLst>
          </p:cNvPr>
          <p:cNvSpPr/>
          <p:nvPr/>
        </p:nvSpPr>
        <p:spPr>
          <a:xfrm>
            <a:off x="8825429" y="4600605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CB75A931-5D09-C57B-EC2E-C6903FB1A4FE}"/>
              </a:ext>
            </a:extLst>
          </p:cNvPr>
          <p:cNvSpPr/>
          <p:nvPr/>
        </p:nvSpPr>
        <p:spPr>
          <a:xfrm>
            <a:off x="8816423" y="5105422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2960BD94-E9D4-4447-82E9-77F700E948DB}"/>
              </a:ext>
            </a:extLst>
          </p:cNvPr>
          <p:cNvSpPr/>
          <p:nvPr/>
        </p:nvSpPr>
        <p:spPr>
          <a:xfrm>
            <a:off x="8807417" y="5610239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5B58E02A-2368-CB95-B126-2BB39F158C8A}"/>
              </a:ext>
            </a:extLst>
          </p:cNvPr>
          <p:cNvSpPr/>
          <p:nvPr/>
        </p:nvSpPr>
        <p:spPr>
          <a:xfrm>
            <a:off x="9988698" y="5029201"/>
            <a:ext cx="542925" cy="581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F8E9477A-63EC-F314-2EDA-B0DF2B8A1E86}"/>
              </a:ext>
            </a:extLst>
          </p:cNvPr>
          <p:cNvSpPr/>
          <p:nvPr/>
        </p:nvSpPr>
        <p:spPr>
          <a:xfrm>
            <a:off x="10064899" y="5100631"/>
            <a:ext cx="390525" cy="42862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E73074D-7C73-924C-B454-2E9EF705F535}"/>
              </a:ext>
            </a:extLst>
          </p:cNvPr>
          <p:cNvCxnSpPr/>
          <p:nvPr/>
        </p:nvCxnSpPr>
        <p:spPr>
          <a:xfrm>
            <a:off x="9429145" y="5286375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feld 75">
            <a:extLst>
              <a:ext uri="{FF2B5EF4-FFF2-40B4-BE49-F238E27FC236}">
                <a16:creationId xmlns:a16="http://schemas.microsoft.com/office/drawing/2014/main" id="{8E63F110-86F1-E8EC-EDF4-D2E3B1BEF85C}"/>
              </a:ext>
            </a:extLst>
          </p:cNvPr>
          <p:cNvSpPr txBox="1"/>
          <p:nvPr/>
        </p:nvSpPr>
        <p:spPr>
          <a:xfrm>
            <a:off x="11205038" y="5006036"/>
            <a:ext cx="542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y</a:t>
            </a:r>
          </a:p>
        </p:txBody>
      </p: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C82C2AF9-88EE-C791-A350-ECE046188150}"/>
              </a:ext>
            </a:extLst>
          </p:cNvPr>
          <p:cNvCxnSpPr/>
          <p:nvPr/>
        </p:nvCxnSpPr>
        <p:spPr>
          <a:xfrm>
            <a:off x="10643582" y="5296222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886773C2-2279-211C-AED2-EBBF9472E6F3}"/>
              </a:ext>
            </a:extLst>
          </p:cNvPr>
          <p:cNvSpPr txBox="1"/>
          <p:nvPr/>
        </p:nvSpPr>
        <p:spPr>
          <a:xfrm>
            <a:off x="7096824" y="5314943"/>
            <a:ext cx="173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Neuer Use-Case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F97181F9-95DA-A707-62A1-C7251F380F73}"/>
              </a:ext>
            </a:extLst>
          </p:cNvPr>
          <p:cNvSpPr txBox="1"/>
          <p:nvPr/>
        </p:nvSpPr>
        <p:spPr>
          <a:xfrm>
            <a:off x="370406" y="5175256"/>
            <a:ext cx="4724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Adatieren</a:t>
            </a:r>
            <a:r>
              <a:rPr lang="de-DE" dirty="0"/>
              <a:t>/ Transferieren des neuronalen Netzes für einen anderen Task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2A2B71D6-6BDE-FD6D-F5C8-118EB686A10A}"/>
              </a:ext>
            </a:extLst>
          </p:cNvPr>
          <p:cNvSpPr txBox="1"/>
          <p:nvPr/>
        </p:nvSpPr>
        <p:spPr>
          <a:xfrm>
            <a:off x="370406" y="4857736"/>
            <a:ext cx="581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NN wird für bestimmten Zweck trainiert (</a:t>
            </a:r>
            <a:r>
              <a:rPr lang="de-DE" dirty="0" err="1"/>
              <a:t>Pre</a:t>
            </a:r>
            <a:r>
              <a:rPr lang="de-DE" dirty="0"/>
              <a:t>-Training)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4F29B0B3-D674-3A20-2BD7-AE76D1B42C2F}"/>
              </a:ext>
            </a:extLst>
          </p:cNvPr>
          <p:cNvSpPr txBox="1"/>
          <p:nvPr/>
        </p:nvSpPr>
        <p:spPr>
          <a:xfrm>
            <a:off x="362467" y="5748568"/>
            <a:ext cx="5819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Löschung der letzten Output-Layer (inkl. </a:t>
            </a:r>
            <a:r>
              <a:rPr lang="de-DE" dirty="0" err="1"/>
              <a:t>Weights</a:t>
            </a:r>
            <a:r>
              <a:rPr lang="de-DE" dirty="0"/>
              <a:t>)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05F6B4E9-8F42-DAE7-53BE-550D3077C484}"/>
              </a:ext>
            </a:extLst>
          </p:cNvPr>
          <p:cNvSpPr txBox="1"/>
          <p:nvPr/>
        </p:nvSpPr>
        <p:spPr>
          <a:xfrm>
            <a:off x="347316" y="6063559"/>
            <a:ext cx="5819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Neue </a:t>
            </a:r>
            <a:r>
              <a:rPr lang="de-DE" dirty="0" err="1"/>
              <a:t>Weights</a:t>
            </a:r>
            <a:r>
              <a:rPr lang="de-DE" dirty="0"/>
              <a:t> &amp; Output Layer werden an bestehendes NN angehängt (Finetuning)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07B41A5-7A21-FA16-E5A0-1DF38C4C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5334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6" grpId="0"/>
      <p:bldP spid="78" grpId="0"/>
      <p:bldP spid="79" grpId="0"/>
      <p:bldP spid="80" grpId="0"/>
      <p:bldP spid="81" grpId="0"/>
      <p:bldP spid="8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9D570-E13F-DD31-B515-811BA59F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zu Image Recognition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ABCC23-5DD9-DA90-871A-0FDC01C46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5728305" cy="3714749"/>
          </a:xfrm>
        </p:spPr>
        <p:txBody>
          <a:bodyPr>
            <a:normAutofit fontScale="92500"/>
          </a:bodyPr>
          <a:lstStyle/>
          <a:p>
            <a:r>
              <a:rPr lang="de-DE" dirty="0"/>
              <a:t>Anwendung der vorgestellten Methoden im Bereich der Image Recognition</a:t>
            </a:r>
          </a:p>
          <a:p>
            <a:r>
              <a:rPr lang="de-DE" dirty="0"/>
              <a:t>Visuelle Daten (Bilder) bilden die Grundlage des Trainings</a:t>
            </a:r>
          </a:p>
          <a:p>
            <a:r>
              <a:rPr lang="de-DE" dirty="0"/>
              <a:t>Annotierter Datensatz als Trainingsdatensatz</a:t>
            </a:r>
          </a:p>
          <a:p>
            <a:r>
              <a:rPr lang="de-DE" dirty="0"/>
              <a:t>Ziel: Algorithmus kann Objekt im Bild erkennen </a:t>
            </a:r>
          </a:p>
          <a:p>
            <a:r>
              <a:rPr lang="de-DE" dirty="0"/>
              <a:t>Output: </a:t>
            </a:r>
            <a:r>
              <a:rPr lang="de-DE" dirty="0" err="1"/>
              <a:t>Bounding</a:t>
            </a:r>
            <a:r>
              <a:rPr lang="de-DE" dirty="0"/>
              <a:t>-Box mit Wahrscheinlichkeit</a:t>
            </a:r>
          </a:p>
        </p:txBody>
      </p:sp>
      <p:pic>
        <p:nvPicPr>
          <p:cNvPr id="3074" name="Picture 2" descr="The 5 Most Important Use Cases for Computer Vision">
            <a:extLst>
              <a:ext uri="{FF2B5EF4-FFF2-40B4-BE49-F238E27FC236}">
                <a16:creationId xmlns:a16="http://schemas.microsoft.com/office/drawing/2014/main" id="{1D8C2FEC-5B3C-9C0D-3F74-44DB0FE63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" t="1616" b="2794"/>
          <a:stretch/>
        </p:blipFill>
        <p:spPr bwMode="auto">
          <a:xfrm>
            <a:off x="6954473" y="2223083"/>
            <a:ext cx="4323732" cy="2382474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7CB9B4-176F-0092-EFDE-D23996B28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26638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BB6EAA-B48C-4BBD-97D6-62E8E84F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de-DE" dirty="0"/>
              <a:t>Praktische Umsetzung im 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A43FC1-B123-A9B6-2F37-CA2090EBFC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6645245" cy="417195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1800" dirty="0"/>
              <a:t>Setup: Google </a:t>
            </a:r>
            <a:r>
              <a:rPr lang="de-DE" sz="1800" dirty="0" err="1"/>
              <a:t>Colab</a:t>
            </a:r>
            <a:r>
              <a:rPr lang="de-DE" sz="1800" dirty="0"/>
              <a:t> als IDE, Datensätze aus </a:t>
            </a:r>
            <a:r>
              <a:rPr lang="de-DE" sz="1800" dirty="0" err="1"/>
              <a:t>Kaggle</a:t>
            </a:r>
            <a:endParaRPr lang="de-DE" sz="1800" dirty="0"/>
          </a:p>
          <a:p>
            <a:pPr>
              <a:lnSpc>
                <a:spcPct val="100000"/>
              </a:lnSpc>
            </a:pPr>
            <a:r>
              <a:rPr lang="de-DE" sz="1800" dirty="0"/>
              <a:t>Vorgehen: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Datenimport und -</a:t>
            </a:r>
            <a:r>
              <a:rPr lang="de-DE" sz="1800" dirty="0" err="1"/>
              <a:t>vorverarbeitung</a:t>
            </a:r>
            <a:endParaRPr lang="de-DE" sz="1800" dirty="0"/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Datenanalyse und -exploration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Initialisierung und Training eines neuronalen Netzes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Optimierung und Evaluation des Modells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Test-</a:t>
            </a:r>
            <a:r>
              <a:rPr lang="de-DE" sz="1800" dirty="0" err="1"/>
              <a:t>Prediction</a:t>
            </a:r>
            <a:r>
              <a:rPr lang="de-DE" sz="1800" dirty="0"/>
              <a:t> mit „unbekannten, ausländischen Straßenschildern“ (Benchmarking)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Anwendung Transfer Learning</a:t>
            </a:r>
          </a:p>
          <a:p>
            <a:pPr marL="494100" indent="-457200">
              <a:lnSpc>
                <a:spcPct val="100000"/>
              </a:lnSpc>
              <a:buAutoNum type="arabicParenR"/>
            </a:pPr>
            <a:r>
              <a:rPr lang="de-DE" sz="1800" dirty="0"/>
              <a:t>Optimierung und Evaluation des Transfer Learning Modells</a:t>
            </a:r>
          </a:p>
          <a:p>
            <a:pPr>
              <a:lnSpc>
                <a:spcPct val="100000"/>
              </a:lnSpc>
            </a:pPr>
            <a:endParaRPr lang="de-DE" sz="1600" dirty="0"/>
          </a:p>
        </p:txBody>
      </p:sp>
      <p:pic>
        <p:nvPicPr>
          <p:cNvPr id="5" name="Grafik 4" descr="Ein Bild, das Text, Baum, draußen, Himmel enthält.&#10;&#10;Automatisch generierte Beschreibung">
            <a:extLst>
              <a:ext uri="{FF2B5EF4-FFF2-40B4-BE49-F238E27FC236}">
                <a16:creationId xmlns:a16="http://schemas.microsoft.com/office/drawing/2014/main" id="{2BB54989-FCCB-89B6-4ADC-ABD17968B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06" r="1"/>
          <a:stretch/>
        </p:blipFill>
        <p:spPr>
          <a:xfrm>
            <a:off x="7741920" y="2076451"/>
            <a:ext cx="3525637" cy="36226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504AC1-94BA-115F-33F3-3602BC9F6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00749"/>
            <a:ext cx="753545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de-DE" noProof="0" smtClean="0"/>
              <a:pPr rtl="0">
                <a:spcAft>
                  <a:spcPts val="600"/>
                </a:spcAft>
              </a:pPr>
              <a:t>15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18693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81C034-7A2F-D27B-B48E-5B4F57BF2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Praktische Umsetzung im 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64030E-84AE-ECB0-B3D5-36F183C5C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54827"/>
            <a:ext cx="10353762" cy="3714749"/>
          </a:xfrm>
        </p:spPr>
        <p:txBody>
          <a:bodyPr/>
          <a:lstStyle/>
          <a:p>
            <a:r>
              <a:rPr lang="de-DE" dirty="0"/>
              <a:t>Transfer Learning eignet sich in unserem Projekt, da die vorgestellten formalen Kriterien erfüllt sind</a:t>
            </a:r>
          </a:p>
          <a:p>
            <a:r>
              <a:rPr lang="de-DE" dirty="0"/>
              <a:t>Die Genauigkeit des Modells sollte sehr hoch sein, um es verlässlich im Straßenverkehr einsetzen zu können</a:t>
            </a:r>
          </a:p>
          <a:p>
            <a:r>
              <a:rPr lang="de-DE" dirty="0"/>
              <a:t>Es sollen verschiedene Modelle und Hyperparametereinstellungen verglichen werden, um eine optimale Vorhersage zu erreichen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2563D9-98E8-CE59-840A-57F7EFC0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43515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562E48-F07F-E254-96CF-84C1AF6D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Success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 im 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ACD46D-810E-038D-CCA7-D7EBAA325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Welche Modelle liefern die besten </a:t>
            </a:r>
            <a:r>
              <a:rPr lang="de-DE" dirty="0" err="1"/>
              <a:t>Predictions</a:t>
            </a:r>
            <a:r>
              <a:rPr lang="de-DE" dirty="0"/>
              <a:t> für unseren Use Case? </a:t>
            </a:r>
          </a:p>
          <a:p>
            <a:r>
              <a:rPr lang="de-DE" dirty="0"/>
              <a:t>Welche Genauigkeit wurde bei deutschen Straßenschildern erreicht?</a:t>
            </a:r>
          </a:p>
          <a:p>
            <a:r>
              <a:rPr lang="de-DE" dirty="0"/>
              <a:t>Welche Genauigkeit wurde bei chinesischen Straßenschildern erreicht?</a:t>
            </a:r>
          </a:p>
          <a:p>
            <a:r>
              <a:rPr lang="de-DE" dirty="0"/>
              <a:t>Welche Straßenschilder werden besonders gut/ besonders schlecht erkannt?</a:t>
            </a:r>
          </a:p>
          <a:p>
            <a:r>
              <a:rPr lang="de-DE" dirty="0"/>
              <a:t>Wie können die Modelle in den real-</a:t>
            </a:r>
            <a:r>
              <a:rPr lang="de-DE" dirty="0" err="1"/>
              <a:t>world</a:t>
            </a:r>
            <a:r>
              <a:rPr lang="de-DE" dirty="0"/>
              <a:t> Use Case </a:t>
            </a:r>
            <a:r>
              <a:rPr lang="de-DE" dirty="0" err="1"/>
              <a:t>deployed</a:t>
            </a:r>
            <a:r>
              <a:rPr lang="de-DE" dirty="0"/>
              <a:t> werden?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CBCC00-B5B9-7EFF-1ADF-6FCFDC42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17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78CD22-8637-5C0C-DA37-9E21C4C84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9" b="97778" l="444" r="96889">
                        <a14:foregroundMark x1="49778" y1="8000" x2="18222" y2="47111"/>
                        <a14:foregroundMark x1="18222" y1="47111" x2="31111" y2="74222"/>
                        <a14:foregroundMark x1="31111" y1="74222" x2="58222" y2="76889"/>
                        <a14:foregroundMark x1="58222" y1="76889" x2="72000" y2="38667"/>
                        <a14:foregroundMark x1="72000" y1="38667" x2="57778" y2="9778"/>
                        <a14:foregroundMark x1="57778" y1="9778" x2="51556" y2="5333"/>
                        <a14:foregroundMark x1="15111" y1="32889" x2="5333" y2="60444"/>
                        <a14:foregroundMark x1="75556" y1="38222" x2="40889" y2="62222"/>
                        <a14:foregroundMark x1="40889" y1="62222" x2="45333" y2="75111"/>
                        <a14:foregroundMark x1="37333" y1="50667" x2="35556" y2="67111"/>
                        <a14:foregroundMark x1="32889" y1="47556" x2="26222" y2="71111"/>
                        <a14:foregroundMark x1="26222" y1="71111" x2="26222" y2="71111"/>
                        <a14:foregroundMark x1="87111" y1="28444" x2="94222" y2="64000"/>
                        <a14:foregroundMark x1="31556" y1="86222" x2="56444" y2="98222"/>
                        <a14:foregroundMark x1="56444" y1="98222" x2="63111" y2="91556"/>
                        <a14:foregroundMark x1="95111" y1="62667" x2="96889" y2="42667"/>
                        <a14:foregroundMark x1="56444" y1="56444" x2="56444" y2="56444"/>
                        <a14:foregroundMark x1="43556" y1="1778" x2="53333" y2="889"/>
                        <a14:foregroundMark x1="53333" y1="889" x2="58667" y2="2222"/>
                        <a14:foregroundMark x1="2222" y1="52444" x2="444" y2="45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5212" y="4300963"/>
            <a:ext cx="1380276" cy="138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6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37201-E059-2718-F3D5-D46F4811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Ausblick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8F028B-07D1-D2EB-2A9F-9F1324731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Deep Learning bietet viele Vorteile im Hinblick auf Image Recognition</a:t>
            </a:r>
          </a:p>
          <a:p>
            <a:r>
              <a:rPr lang="de-DE" dirty="0"/>
              <a:t>CNN ermöglichen die performante Extrahierung von Features aus einem Bild</a:t>
            </a:r>
          </a:p>
          <a:p>
            <a:r>
              <a:rPr lang="de-DE" dirty="0"/>
              <a:t>Mithilfe von Transfer Learning ist es möglich, den Use Case eines NN auf ein anderes Anwendungsgebiet zu übertragen</a:t>
            </a:r>
          </a:p>
          <a:p>
            <a:r>
              <a:rPr lang="de-DE" dirty="0"/>
              <a:t>Die vorgestellten Grundlagen bilden die Basis für unser Road-</a:t>
            </a:r>
            <a:r>
              <a:rPr lang="de-DE" dirty="0" err="1"/>
              <a:t>Sign</a:t>
            </a:r>
            <a:r>
              <a:rPr lang="de-DE" dirty="0"/>
              <a:t>-</a:t>
            </a:r>
            <a:r>
              <a:rPr lang="de-DE" dirty="0" err="1"/>
              <a:t>Abroad</a:t>
            </a:r>
            <a:r>
              <a:rPr lang="de-DE" dirty="0"/>
              <a:t> Projekt</a:t>
            </a:r>
          </a:p>
          <a:p>
            <a:endParaRPr lang="de-DE" dirty="0"/>
          </a:p>
          <a:p>
            <a:pPr marL="3690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96AB35-A198-0069-DB6F-5C4100CC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18</a:t>
            </a:fld>
            <a:endParaRPr lang="de-DE" noProof="0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DC14F08-9470-E140-A1BB-CD2BB6B93BC2}"/>
              </a:ext>
            </a:extLst>
          </p:cNvPr>
          <p:cNvCxnSpPr>
            <a:cxnSpLocks/>
          </p:cNvCxnSpPr>
          <p:nvPr/>
        </p:nvCxnSpPr>
        <p:spPr>
          <a:xfrm>
            <a:off x="779168" y="5655212"/>
            <a:ext cx="10925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24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A01F71-731E-121A-D140-ABA7CED4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Quellenverzeichnis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3060D0-694E-BDC8-EB58-4F67CCD50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err="1"/>
              <a:t>Géron</a:t>
            </a:r>
            <a:r>
              <a:rPr lang="de-DE" dirty="0"/>
              <a:t>, A.: </a:t>
            </a:r>
            <a:r>
              <a:rPr lang="de-DE" dirty="0" err="1"/>
              <a:t>Machine</a:t>
            </a:r>
            <a:r>
              <a:rPr lang="de-DE" dirty="0"/>
              <a:t> Learning mit </a:t>
            </a:r>
            <a:r>
              <a:rPr lang="de-DE" dirty="0" err="1"/>
              <a:t>Scikit-Learn</a:t>
            </a:r>
            <a:r>
              <a:rPr lang="de-DE" dirty="0"/>
              <a:t> und </a:t>
            </a:r>
            <a:r>
              <a:rPr lang="de-DE" dirty="0" err="1"/>
              <a:t>Tensorflow</a:t>
            </a:r>
            <a:r>
              <a:rPr lang="de-DE" dirty="0"/>
              <a:t>, O‘Reilly, 2018.</a:t>
            </a:r>
          </a:p>
          <a:p>
            <a:r>
              <a:rPr lang="de-DE" dirty="0" err="1"/>
              <a:t>LeCun</a:t>
            </a:r>
            <a:r>
              <a:rPr lang="de-DE" dirty="0"/>
              <a:t>, Yann, </a:t>
            </a:r>
            <a:r>
              <a:rPr lang="de-DE" dirty="0" err="1"/>
              <a:t>Bengio</a:t>
            </a:r>
            <a:r>
              <a:rPr lang="de-DE" dirty="0"/>
              <a:t>, </a:t>
            </a:r>
            <a:r>
              <a:rPr lang="de-DE" dirty="0" err="1"/>
              <a:t>Hinton</a:t>
            </a:r>
            <a:r>
              <a:rPr lang="de-DE" dirty="0"/>
              <a:t>: Deep </a:t>
            </a:r>
            <a:r>
              <a:rPr lang="de-DE" dirty="0" err="1"/>
              <a:t>learning</a:t>
            </a:r>
            <a:r>
              <a:rPr lang="de-DE" dirty="0"/>
              <a:t>, </a:t>
            </a:r>
            <a:r>
              <a:rPr lang="de-DE" i="1" dirty="0" err="1"/>
              <a:t>nature</a:t>
            </a:r>
            <a:r>
              <a:rPr lang="de-DE" dirty="0"/>
              <a:t> 521.7553, 2015.</a:t>
            </a:r>
          </a:p>
          <a:p>
            <a:r>
              <a:rPr lang="en-GB" dirty="0" err="1"/>
              <a:t>Saha</a:t>
            </a:r>
            <a:r>
              <a:rPr lang="en-GB" dirty="0"/>
              <a:t>, S.: </a:t>
            </a:r>
            <a:r>
              <a:rPr lang="en-US" dirty="0"/>
              <a:t>A Comprehensive Guide to Convolutional Neural Networks — the ELI5 way, in: Towards Data Science, 2018, </a:t>
            </a:r>
            <a:r>
              <a:rPr lang="en-US" dirty="0">
                <a:hlinkClick r:id="rId2"/>
              </a:rPr>
              <a:t>https://towardsdatascience.com/a-comprehensive-guide-to-convolutional-neural-networks-the-eli5-way-3bd2b1164a53</a:t>
            </a:r>
            <a:r>
              <a:rPr lang="en-US" dirty="0"/>
              <a:t> </a:t>
            </a:r>
            <a:r>
              <a:rPr lang="en-GB" dirty="0"/>
              <a:t>(</a:t>
            </a:r>
            <a:r>
              <a:rPr lang="en-GB" dirty="0" err="1"/>
              <a:t>abgerufen</a:t>
            </a:r>
            <a:r>
              <a:rPr lang="en-GB" dirty="0"/>
              <a:t> am 23.05.2022).</a:t>
            </a:r>
          </a:p>
          <a:p>
            <a:r>
              <a:rPr lang="de-DE" dirty="0"/>
              <a:t>Weidmann, S.: Deep Learning – Grundlagen und Implementierung, O´Reilly, 2020.</a:t>
            </a:r>
            <a:endParaRPr lang="en-GB" dirty="0"/>
          </a:p>
          <a:p>
            <a:r>
              <a:rPr lang="en-GB" dirty="0" err="1"/>
              <a:t>Wuttke</a:t>
            </a:r>
            <a:r>
              <a:rPr lang="en-GB" dirty="0"/>
              <a:t>, L.: Deep Learning: Definition, </a:t>
            </a:r>
            <a:r>
              <a:rPr lang="en-GB" dirty="0" err="1"/>
              <a:t>Beispiele</a:t>
            </a:r>
            <a:r>
              <a:rPr lang="en-GB" dirty="0"/>
              <a:t> &amp; Frameworks, in: </a:t>
            </a:r>
            <a:r>
              <a:rPr lang="en-GB" dirty="0" err="1"/>
              <a:t>Datasolut</a:t>
            </a:r>
            <a:r>
              <a:rPr lang="en-GB" dirty="0"/>
              <a:t>, </a:t>
            </a:r>
            <a:r>
              <a:rPr lang="en-GB" dirty="0" err="1"/>
              <a:t>o.D.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https://datasolut.com/was-ist-deep-learning/</a:t>
            </a:r>
            <a:r>
              <a:rPr lang="en-GB" dirty="0"/>
              <a:t> (</a:t>
            </a:r>
            <a:r>
              <a:rPr lang="en-GB" dirty="0" err="1"/>
              <a:t>abgerufen</a:t>
            </a:r>
            <a:r>
              <a:rPr lang="en-GB" dirty="0"/>
              <a:t> am 23.05.2022).</a:t>
            </a:r>
          </a:p>
          <a:p>
            <a:r>
              <a:rPr lang="en-GB" dirty="0" err="1"/>
              <a:t>Wuttke</a:t>
            </a:r>
            <a:r>
              <a:rPr lang="en-GB" dirty="0"/>
              <a:t>, L.: Transfer Learning: </a:t>
            </a:r>
            <a:r>
              <a:rPr lang="en-GB" dirty="0" err="1"/>
              <a:t>Grundlagen</a:t>
            </a:r>
            <a:r>
              <a:rPr lang="en-GB" dirty="0"/>
              <a:t> und </a:t>
            </a:r>
            <a:r>
              <a:rPr lang="en-GB" dirty="0" err="1"/>
              <a:t>Einsatzgebiete</a:t>
            </a:r>
            <a:r>
              <a:rPr lang="en-GB" dirty="0"/>
              <a:t>, in: </a:t>
            </a:r>
            <a:r>
              <a:rPr lang="en-GB" dirty="0" err="1"/>
              <a:t>Datasolut</a:t>
            </a:r>
            <a:r>
              <a:rPr lang="en-GB" dirty="0"/>
              <a:t>, </a:t>
            </a:r>
            <a:r>
              <a:rPr lang="en-GB" dirty="0" err="1"/>
              <a:t>o.D.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https://datasolut.com/was-ist-transfer-learning/</a:t>
            </a:r>
            <a:r>
              <a:rPr lang="en-GB" dirty="0"/>
              <a:t> (</a:t>
            </a:r>
            <a:r>
              <a:rPr lang="en-GB" dirty="0" err="1"/>
              <a:t>abgerufen</a:t>
            </a:r>
            <a:r>
              <a:rPr lang="en-GB" dirty="0"/>
              <a:t> am 24.05.2022).</a:t>
            </a:r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1E142E-2F92-0304-A57E-27350D4CB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19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38939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8964950-6CB7-8945-2C33-13EF7E353757}"/>
              </a:ext>
            </a:extLst>
          </p:cNvPr>
          <p:cNvCxnSpPr/>
          <p:nvPr/>
        </p:nvCxnSpPr>
        <p:spPr>
          <a:xfrm>
            <a:off x="1140823" y="1968137"/>
            <a:ext cx="0" cy="42236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8EF9105-5E7A-7D08-B91E-8F97218FC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50391-4851-C726-C88D-69171156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57" cy="3924299"/>
          </a:xfrm>
        </p:spPr>
        <p:txBody>
          <a:bodyPr>
            <a:normAutofit/>
          </a:bodyPr>
          <a:lstStyle/>
          <a:p>
            <a:r>
              <a:rPr lang="de-DE" dirty="0"/>
              <a:t>Motivation und Einführung in die Thematik</a:t>
            </a:r>
          </a:p>
          <a:p>
            <a:r>
              <a:rPr lang="de-DE" dirty="0"/>
              <a:t>Grundlagen zu Deep Learning</a:t>
            </a:r>
          </a:p>
          <a:p>
            <a:r>
              <a:rPr lang="de-DE" dirty="0"/>
              <a:t>Anwendung eines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(CNN)</a:t>
            </a:r>
          </a:p>
          <a:p>
            <a:r>
              <a:rPr lang="de-DE" dirty="0"/>
              <a:t>Transfer Learning: Einführung und Anwendung</a:t>
            </a:r>
          </a:p>
          <a:p>
            <a:r>
              <a:rPr lang="de-DE" dirty="0"/>
              <a:t>Grundlagen zu Image Recognition</a:t>
            </a:r>
          </a:p>
          <a:p>
            <a:r>
              <a:rPr lang="de-DE" dirty="0"/>
              <a:t>Praktische Umsetzung im Projekt</a:t>
            </a:r>
          </a:p>
          <a:p>
            <a:r>
              <a:rPr lang="de-DE" dirty="0"/>
              <a:t>Fazit &amp; Ausblick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B3F314-B9F2-27A6-16FD-1A1BD7D7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74646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hteck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Bild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Bild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450" y="1999197"/>
            <a:ext cx="4538124" cy="970450"/>
          </a:xfrm>
        </p:spPr>
        <p:txBody>
          <a:bodyPr rtlCol="0" anchor="b">
            <a:normAutofit fontScale="90000"/>
          </a:bodyPr>
          <a:lstStyle/>
          <a:p>
            <a:r>
              <a:rPr lang="de-DE" sz="4000" dirty="0"/>
              <a:t>Vielen Dank für Eure Aufmerksamkeit!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3461773"/>
            <a:ext cx="4403596" cy="1852128"/>
          </a:xfrm>
        </p:spPr>
        <p:txBody>
          <a:bodyPr rtlCol="0" anchor="t">
            <a:normAutofit/>
          </a:bodyPr>
          <a:lstStyle/>
          <a:p>
            <a:pPr marL="36900" indent="0" algn="ctr" rtl="0">
              <a:buNone/>
            </a:pPr>
            <a:r>
              <a:rPr lang="de-DE" sz="2400" dirty="0"/>
              <a:t>Wir freuen uns auf Eure Fragen!</a:t>
            </a:r>
          </a:p>
          <a:p>
            <a:pPr marL="36900" indent="0" rtl="0">
              <a:buNone/>
            </a:pPr>
            <a:endParaRPr lang="de-DE" sz="2400" dirty="0"/>
          </a:p>
          <a:p>
            <a:pPr marL="36900" indent="0" algn="ctr" rtl="0">
              <a:buNone/>
            </a:pPr>
            <a:r>
              <a:rPr lang="de-DE" sz="2400" dirty="0"/>
              <a:t>Pascal | Philipp | Simon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78C6A4-6A85-7DF7-E8EE-065B20EEC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20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FF0949-BE32-6F33-962A-3F6D2C597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de-DE" sz="4300"/>
              <a:t>Motivation und Einführung in die Thematik</a:t>
            </a:r>
          </a:p>
        </p:txBody>
      </p:sp>
      <p:pic>
        <p:nvPicPr>
          <p:cNvPr id="2050" name="Picture 2" descr="ORIGINAL Verkehrzeichen 70 KM/H Schild Nr. 274-57 Verkehrsschild  Straßenschild Straßenzeichen Metall auch Gebutrtstagschild zum 70.  Geburtstag als 70km Geburtstagsschild 42 cm Metall mit Folie-Typ1 :  Amazon.de: Baumarkt">
            <a:extLst>
              <a:ext uri="{FF2B5EF4-FFF2-40B4-BE49-F238E27FC236}">
                <a16:creationId xmlns:a16="http://schemas.microsoft.com/office/drawing/2014/main" id="{261B03EC-EEE4-39B6-9689-0F3550AE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6340" y="2076450"/>
            <a:ext cx="3631750" cy="3622671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0FFB6D-051E-00EB-BF0E-0046CBD3C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51434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/>
              <a:t>Was bedeutet dieses Schild?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41A1D2-CD1F-2CBC-8367-20D377B2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3</a:t>
            </a:fld>
            <a:endParaRPr lang="de-DE" noProof="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B560DC9-A4A8-984A-C0E3-B3C3E875FB02}"/>
              </a:ext>
            </a:extLst>
          </p:cNvPr>
          <p:cNvSpPr txBox="1">
            <a:spLocks/>
          </p:cNvSpPr>
          <p:nvPr/>
        </p:nvSpPr>
        <p:spPr>
          <a:xfrm>
            <a:off x="6410715" y="2676526"/>
            <a:ext cx="4856841" cy="26048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Für uns Menschen ist es </a:t>
            </a:r>
            <a:r>
              <a:rPr lang="de-DE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intuitiv</a:t>
            </a:r>
            <a:r>
              <a:rPr lang="de-DE" dirty="0"/>
              <a:t> dieses Straßenschild zu erkennen und zu deuten</a:t>
            </a:r>
          </a:p>
          <a:p>
            <a:r>
              <a:rPr lang="de-DE" dirty="0"/>
              <a:t>Was für uns einfach ist, kann einen Computer zu einer echten</a:t>
            </a:r>
            <a:r>
              <a:rPr lang="de-DE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de-DE" dirty="0"/>
              <a:t>Herausforderung werden</a:t>
            </a:r>
            <a:r>
              <a:rPr lang="de-DE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441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98F36C-87F3-C720-B7DC-043B8EAD9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Motivation und Einführung in die Thematik</a:t>
            </a:r>
          </a:p>
        </p:txBody>
      </p:sp>
      <p:pic>
        <p:nvPicPr>
          <p:cNvPr id="1026" name="Picture 2" descr="Mercedes-Benz Logo - Mercedes-Benz Group Media">
            <a:extLst>
              <a:ext uri="{FF2B5EF4-FFF2-40B4-BE49-F238E27FC236}">
                <a16:creationId xmlns:a16="http://schemas.microsoft.com/office/drawing/2014/main" id="{06712907-B913-AFB5-4AC9-2FC5D008C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8" t="24277" r="32939" b="20974"/>
          <a:stretch/>
        </p:blipFill>
        <p:spPr bwMode="auto">
          <a:xfrm>
            <a:off x="9820185" y="2146124"/>
            <a:ext cx="727789" cy="7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B4F5B6E-D899-B42A-94BA-22E9D248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889" y="2146124"/>
            <a:ext cx="942975" cy="1257300"/>
          </a:xfrm>
          <a:prstGeom prst="rect">
            <a:avLst/>
          </a:prstGeom>
        </p:spPr>
      </p:pic>
      <p:pic>
        <p:nvPicPr>
          <p:cNvPr id="1030" name="Picture 6" descr="Basics / Rings">
            <a:extLst>
              <a:ext uri="{FF2B5EF4-FFF2-40B4-BE49-F238E27FC236}">
                <a16:creationId xmlns:a16="http://schemas.microsoft.com/office/drawing/2014/main" id="{43D9116B-F9DA-1290-64E5-74A14EDF5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2" t="23524" r="40227" b="36730"/>
          <a:stretch/>
        </p:blipFill>
        <p:spPr bwMode="auto">
          <a:xfrm>
            <a:off x="9820185" y="3124563"/>
            <a:ext cx="1197041" cy="49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CA4019C4-13EF-6429-75C3-E36629673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038968" cy="4171950"/>
          </a:xfrm>
        </p:spPr>
        <p:txBody>
          <a:bodyPr>
            <a:normAutofit/>
          </a:bodyPr>
          <a:lstStyle/>
          <a:p>
            <a:r>
              <a:rPr lang="de-DE" dirty="0"/>
              <a:t>In Deutschland zugelassene Autohersteller fragen sich, ob die eingebauten Features und Assistenten auch im Ausland funktionieren</a:t>
            </a:r>
          </a:p>
          <a:p>
            <a:r>
              <a:rPr lang="de-DE" dirty="0"/>
              <a:t>Kann ein Assistent zur Straßenschilderkennung auch in z.B. China eingesetzt werden?</a:t>
            </a:r>
          </a:p>
          <a:p>
            <a:endParaRPr lang="de-DE" dirty="0"/>
          </a:p>
          <a:p>
            <a:r>
              <a:rPr lang="de-DE" dirty="0"/>
              <a:t>Wir finden es mit Methoden des Deep Learning und Transfer Learning heraus!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7C05E3-C208-5736-EDEA-BC40E08D3676}"/>
              </a:ext>
            </a:extLst>
          </p:cNvPr>
          <p:cNvSpPr txBox="1"/>
          <p:nvPr/>
        </p:nvSpPr>
        <p:spPr>
          <a:xfrm>
            <a:off x="10283661" y="4066618"/>
            <a:ext cx="84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goes</a:t>
            </a:r>
            <a:endParaRPr lang="de-DE" b="1" dirty="0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25F639BD-BAAA-2F7F-F81F-B0D1588448F8}"/>
              </a:ext>
            </a:extLst>
          </p:cNvPr>
          <p:cNvSpPr/>
          <p:nvPr/>
        </p:nvSpPr>
        <p:spPr>
          <a:xfrm rot="5400000">
            <a:off x="9581445" y="4138593"/>
            <a:ext cx="906011" cy="4285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BBFBABFA-EEBA-BFEC-A628-2C86D3B1E1F5}"/>
              </a:ext>
            </a:extLst>
          </p:cNvPr>
          <p:cNvSpPr/>
          <p:nvPr/>
        </p:nvSpPr>
        <p:spPr>
          <a:xfrm rot="5400000">
            <a:off x="10921249" y="4138936"/>
            <a:ext cx="906011" cy="4285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CBDE3A4-7571-F3E6-BB24-B96B1FDAD4D1}"/>
              </a:ext>
            </a:extLst>
          </p:cNvPr>
          <p:cNvSpPr/>
          <p:nvPr/>
        </p:nvSpPr>
        <p:spPr>
          <a:xfrm>
            <a:off x="9235856" y="1801994"/>
            <a:ext cx="2824065" cy="20978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CB9141-055D-42EB-4B3B-FFBD68C1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4</a:t>
            </a:fld>
            <a:endParaRPr lang="de-DE" noProof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EE5A7A9-BD42-2A99-067F-71585752C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0055" y="4968369"/>
            <a:ext cx="2157936" cy="14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77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D3295-C7B8-3062-EBBF-0F71A262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Grundlagen zu Deep Learning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5966722-8E24-166F-7398-EFE0785B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98" y="2189500"/>
            <a:ext cx="6981825" cy="385762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67640F4-45A3-5A71-299B-225D96FFE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77" y="2189501"/>
            <a:ext cx="3957442" cy="385762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BF821A-B753-B415-5AD8-315F1AF8A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4561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D6D32745-88CC-3860-2E32-5117DE899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53675" cy="1257300"/>
          </a:xfrm>
        </p:spPr>
        <p:txBody>
          <a:bodyPr>
            <a:normAutofit/>
          </a:bodyPr>
          <a:lstStyle/>
          <a:p>
            <a:r>
              <a:rPr lang="de-DE" dirty="0"/>
              <a:t>Grundlagen zu Deep Learning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F3D9131-B6C2-AAD6-882C-086C1B8F5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57" t="13370" b="12256"/>
          <a:stretch/>
        </p:blipFill>
        <p:spPr>
          <a:xfrm>
            <a:off x="618979" y="2250829"/>
            <a:ext cx="6015098" cy="36282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D26329D-4E06-B1FE-9634-5A1221636CA4}"/>
              </a:ext>
            </a:extLst>
          </p:cNvPr>
          <p:cNvSpPr/>
          <p:nvPr/>
        </p:nvSpPr>
        <p:spPr>
          <a:xfrm>
            <a:off x="7039112" y="2250829"/>
            <a:ext cx="4730858" cy="3628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u="sng" dirty="0"/>
              <a:t>Deep Learning (DL):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DL eignet sich gut für unstrukturierte / perzeptuelle Daten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Performt besser auf großen Datenmengen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Dafür erhöht sich die Laufzeit deutlich (Berechnung vieler Gewichte)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Die Interpretierbarkeit der Outputs ist kaum gegeben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CF84959-A9D0-898C-F0B4-5506B34C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37656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58DD996-1428-F4F8-00C8-73507E2C6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77" y="2330255"/>
            <a:ext cx="7940088" cy="3095906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0213F585-67FD-2610-5F4C-686B19B13818}"/>
              </a:ext>
            </a:extLst>
          </p:cNvPr>
          <p:cNvSpPr/>
          <p:nvPr/>
        </p:nvSpPr>
        <p:spPr>
          <a:xfrm>
            <a:off x="8412479" y="2330255"/>
            <a:ext cx="3518143" cy="3095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u="sng" dirty="0"/>
              <a:t>Deep Learning (DL):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Deep NN hat </a:t>
            </a:r>
            <a:r>
              <a:rPr lang="en-GB" dirty="0" err="1"/>
              <a:t>mehr</a:t>
            </a:r>
            <a:r>
              <a:rPr lang="en-GB" dirty="0"/>
              <a:t> hidden layers</a:t>
            </a:r>
          </a:p>
          <a:p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Mehr</a:t>
            </a:r>
            <a:r>
              <a:rPr lang="en-GB" dirty="0">
                <a:sym typeface="Wingdings" panose="05000000000000000000" pitchFamily="2" charset="2"/>
              </a:rPr>
              <a:t> Features für das Modell</a:t>
            </a:r>
            <a:endParaRPr lang="en-GB" dirty="0"/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err="1"/>
              <a:t>Grundsätzliche</a:t>
            </a:r>
            <a:r>
              <a:rPr lang="en-GB" dirty="0"/>
              <a:t> </a:t>
            </a:r>
            <a:r>
              <a:rPr lang="en-GB" dirty="0" err="1"/>
              <a:t>Architektur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jedoch</a:t>
            </a:r>
            <a:r>
              <a:rPr lang="en-GB" dirty="0"/>
              <a:t> </a:t>
            </a:r>
            <a:r>
              <a:rPr lang="en-GB" dirty="0" err="1"/>
              <a:t>gleich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Simple NN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Bekannte</a:t>
            </a:r>
            <a:r>
              <a:rPr lang="en-GB" dirty="0"/>
              <a:t> Frameworks für DL: </a:t>
            </a:r>
            <a:r>
              <a:rPr lang="de-DE" b="1" dirty="0" err="1"/>
              <a:t>TensorFlow</a:t>
            </a:r>
            <a:r>
              <a:rPr lang="de-DE" b="1" dirty="0"/>
              <a:t>, Keras oder </a:t>
            </a:r>
            <a:r>
              <a:rPr lang="de-DE" b="1" dirty="0" err="1"/>
              <a:t>Pytorch</a:t>
            </a:r>
            <a:r>
              <a:rPr lang="de-DE" dirty="0"/>
              <a:t>  </a:t>
            </a:r>
            <a:endParaRPr lang="en-GB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F3018BE-0EF0-6BF0-4AA5-3585EE321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53675" cy="1257300"/>
          </a:xfrm>
        </p:spPr>
        <p:txBody>
          <a:bodyPr>
            <a:normAutofit/>
          </a:bodyPr>
          <a:lstStyle/>
          <a:p>
            <a:r>
              <a:rPr lang="de-DE" dirty="0"/>
              <a:t>Grundlagen zu Deep Learning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EAECC71-4A75-3A0F-8EF2-4825BD33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49496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BE414-147F-7976-14D3-E61CA2F3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Anwendung eines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(CNN)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338BD8B-E7E6-2652-C86A-0F212D93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97" y="2378660"/>
            <a:ext cx="6837557" cy="402448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7C0B6C-16EF-A753-FF12-85EEBE71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2543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14219C-5865-5169-D1E1-B199F055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Anwendung eines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(CNN)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5C299E-C2AD-0C60-CAFB-7E2241A98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16" y="2190484"/>
            <a:ext cx="10600520" cy="358137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AB6127-080C-DC0E-CCC5-31CCA06B9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356631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908_TF55705232.potx" id="{C2693DD5-6559-4F60-BB71-3DF0B32289E4}" vid="{FE5FC937-8F54-4BE4-8F9D-44E1A9D18C6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{7F6F2FF7-57D3-43C3-8831-209C250A50D5}tf55705232_win32</Template>
  <TotalTime>0</TotalTime>
  <Words>939</Words>
  <Application>Microsoft Office PowerPoint</Application>
  <PresentationFormat>Breitbild</PresentationFormat>
  <Paragraphs>143</Paragraphs>
  <Slides>20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Calibri</vt:lpstr>
      <vt:lpstr>Goudy Old Style</vt:lpstr>
      <vt:lpstr>Wingdings</vt:lpstr>
      <vt:lpstr>Wingdings 2</vt:lpstr>
      <vt:lpstr>SlateVTI</vt:lpstr>
      <vt:lpstr>Deep Learning &amp; Transfer Learning im Bereich der Image Recognition</vt:lpstr>
      <vt:lpstr>Agenda</vt:lpstr>
      <vt:lpstr>Motivation und Einführung in die Thematik</vt:lpstr>
      <vt:lpstr>Motivation und Einführung in die Thematik</vt:lpstr>
      <vt:lpstr>Grundlagen zu Deep Learning</vt:lpstr>
      <vt:lpstr>Grundlagen zu Deep Learning</vt:lpstr>
      <vt:lpstr>Grundlagen zu Deep Learning</vt:lpstr>
      <vt:lpstr>Anwendung eines Convolutional Neural Networks (CNN)</vt:lpstr>
      <vt:lpstr>Anwendung eines Convolutional Neural Networks (CNN)</vt:lpstr>
      <vt:lpstr>Erläuterungen zu den CNN Fachbegriffen</vt:lpstr>
      <vt:lpstr>Anwendung eines Convolutional Neural Networks (CNN)</vt:lpstr>
      <vt:lpstr>Einführung in Transfer Learning</vt:lpstr>
      <vt:lpstr>Anwendung von Transfer Learning</vt:lpstr>
      <vt:lpstr>Grundlagen zu Image Recognition</vt:lpstr>
      <vt:lpstr>Praktische Umsetzung im Projekt</vt:lpstr>
      <vt:lpstr>Praktische Umsetzung im Projekt</vt:lpstr>
      <vt:lpstr>Success Factors im Projekt</vt:lpstr>
      <vt:lpstr>Fazit &amp; Ausblick </vt:lpstr>
      <vt:lpstr>Quellenverzeichnis</vt:lpstr>
      <vt:lpstr>Vielen Dank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&amp; Transfer Learning im Bereich der Image Recognition</dc:title>
  <dc:creator>Simon Wrigg</dc:creator>
  <cp:lastModifiedBy>Simon Wrigg</cp:lastModifiedBy>
  <cp:revision>15</cp:revision>
  <dcterms:created xsi:type="dcterms:W3CDTF">2022-05-17T14:28:17Z</dcterms:created>
  <dcterms:modified xsi:type="dcterms:W3CDTF">2022-06-13T15:45:14Z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